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7" r:id="rId2"/>
    <p:sldId id="258" r:id="rId3"/>
    <p:sldId id="265" r:id="rId4"/>
    <p:sldId id="259" r:id="rId5"/>
    <p:sldId id="260" r:id="rId6"/>
    <p:sldId id="261" r:id="rId7"/>
    <p:sldId id="262" r:id="rId8"/>
    <p:sldId id="263" r:id="rId9"/>
    <p:sldId id="264" r:id="rId10"/>
    <p:sldId id="266" r:id="rId11"/>
    <p:sldId id="267" r:id="rId12"/>
    <p:sldId id="268" r:id="rId13"/>
    <p:sldId id="269" r:id="rId14"/>
    <p:sldId id="270" r:id="rId15"/>
    <p:sldId id="272" r:id="rId16"/>
    <p:sldId id="271" r:id="rId17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1276" y="-7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6D923-1C8F-4E57-AC2D-FE213CA5CF80}" type="datetimeFigureOut">
              <a:rPr lang="fr-FR" smtClean="0"/>
              <a:t>22/11/2025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85B17-AAD1-4597-A10A-199EE785B18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163953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6D923-1C8F-4E57-AC2D-FE213CA5CF80}" type="datetimeFigureOut">
              <a:rPr lang="fr-FR" smtClean="0"/>
              <a:t>22/11/2025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85B17-AAD1-4597-A10A-199EE785B18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749962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6D923-1C8F-4E57-AC2D-FE213CA5CF80}" type="datetimeFigureOut">
              <a:rPr lang="fr-FR" smtClean="0"/>
              <a:t>22/11/2025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85B17-AAD1-4597-A10A-199EE785B18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613113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6D923-1C8F-4E57-AC2D-FE213CA5CF80}" type="datetimeFigureOut">
              <a:rPr lang="fr-FR" smtClean="0"/>
              <a:t>22/11/2025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85B17-AAD1-4597-A10A-199EE785B18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608993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6D923-1C8F-4E57-AC2D-FE213CA5CF80}" type="datetimeFigureOut">
              <a:rPr lang="fr-FR" smtClean="0"/>
              <a:t>22/11/2025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85B17-AAD1-4597-A10A-199EE785B18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630277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6D923-1C8F-4E57-AC2D-FE213CA5CF80}" type="datetimeFigureOut">
              <a:rPr lang="fr-FR" smtClean="0"/>
              <a:t>22/11/2025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85B17-AAD1-4597-A10A-199EE785B18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149122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6D923-1C8F-4E57-AC2D-FE213CA5CF80}" type="datetimeFigureOut">
              <a:rPr lang="fr-FR" smtClean="0"/>
              <a:t>22/11/2025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85B17-AAD1-4597-A10A-199EE785B18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883346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6D923-1C8F-4E57-AC2D-FE213CA5CF80}" type="datetimeFigureOut">
              <a:rPr lang="fr-FR" smtClean="0"/>
              <a:t>22/11/2025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85B17-AAD1-4597-A10A-199EE785B18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581646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6D923-1C8F-4E57-AC2D-FE213CA5CF80}" type="datetimeFigureOut">
              <a:rPr lang="fr-FR" smtClean="0"/>
              <a:t>22/11/2025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85B17-AAD1-4597-A10A-199EE785B18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635982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6D923-1C8F-4E57-AC2D-FE213CA5CF80}" type="datetimeFigureOut">
              <a:rPr lang="fr-FR" smtClean="0"/>
              <a:t>22/11/2025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85B17-AAD1-4597-A10A-199EE785B18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709147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86D923-1C8F-4E57-AC2D-FE213CA5CF80}" type="datetimeFigureOut">
              <a:rPr lang="fr-FR" smtClean="0"/>
              <a:t>22/11/2025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685B17-AAD1-4597-A10A-199EE785B18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7146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86D923-1C8F-4E57-AC2D-FE213CA5CF80}" type="datetimeFigureOut">
              <a:rPr lang="fr-FR" smtClean="0"/>
              <a:t>22/11/2025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685B17-AAD1-4597-A10A-199EE785B18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603514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marL="0" indent="0"/>
            <a:r>
              <a:rPr lang="fr-FR" sz="2400" dirty="0" smtClean="0"/>
              <a:t>Baccalauréat professionnel Métiers du Commerce et de la Vente</a:t>
            </a:r>
            <a:br>
              <a:rPr lang="fr-FR" sz="2400" dirty="0" smtClean="0"/>
            </a:br>
            <a:r>
              <a:rPr lang="fr-FR" sz="2400" dirty="0" smtClean="0"/>
              <a:t>OPTION B : ……………………………….</a:t>
            </a:r>
            <a:br>
              <a:rPr lang="fr-FR" sz="2400" dirty="0" smtClean="0"/>
            </a:br>
            <a:endParaRPr lang="fr-FR" sz="24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32500" lnSpcReduction="20000"/>
          </a:bodyPr>
          <a:lstStyle/>
          <a:p>
            <a:pPr marL="0" indent="0">
              <a:buNone/>
            </a:pPr>
            <a:r>
              <a:rPr lang="fr-FR" dirty="0" smtClean="0"/>
              <a:t>NOM,  Prénom</a:t>
            </a:r>
          </a:p>
          <a:p>
            <a:endParaRPr lang="fr-FR" dirty="0" smtClean="0"/>
          </a:p>
          <a:p>
            <a:endParaRPr lang="fr-FR" dirty="0" smtClean="0"/>
          </a:p>
          <a:p>
            <a:endParaRPr lang="fr-FR" dirty="0" smtClean="0"/>
          </a:p>
          <a:p>
            <a:endParaRPr lang="fr-FR" dirty="0" smtClean="0"/>
          </a:p>
          <a:p>
            <a:pPr marL="0" indent="0">
              <a:buNone/>
            </a:pPr>
            <a:endParaRPr lang="fr-FR" dirty="0" smtClean="0"/>
          </a:p>
          <a:p>
            <a:pPr marL="0" indent="0">
              <a:buNone/>
            </a:pPr>
            <a:endParaRPr lang="fr-FR" dirty="0"/>
          </a:p>
          <a:p>
            <a:pPr marL="0" indent="0">
              <a:buNone/>
            </a:pPr>
            <a:endParaRPr lang="fr-FR" dirty="0" smtClean="0"/>
          </a:p>
          <a:p>
            <a:pPr marL="0" indent="0">
              <a:buNone/>
            </a:pPr>
            <a:endParaRPr lang="fr-FR" dirty="0" smtClean="0"/>
          </a:p>
          <a:p>
            <a:pPr marL="0" indent="0">
              <a:buNone/>
            </a:pPr>
            <a:r>
              <a:rPr lang="fr-FR" dirty="0" smtClean="0"/>
              <a:t>LOGO DE L’ENTREPRISE</a:t>
            </a:r>
          </a:p>
          <a:p>
            <a:endParaRPr lang="fr-FR" dirty="0" smtClean="0"/>
          </a:p>
          <a:p>
            <a:endParaRPr lang="fr-FR" dirty="0" smtClean="0"/>
          </a:p>
          <a:p>
            <a:endParaRPr lang="fr-FR" dirty="0" smtClean="0"/>
          </a:p>
          <a:p>
            <a:endParaRPr lang="fr-FR" dirty="0" smtClean="0"/>
          </a:p>
          <a:p>
            <a:endParaRPr lang="fr-FR" dirty="0" smtClean="0"/>
          </a:p>
          <a:p>
            <a:endParaRPr lang="fr-FR" dirty="0" smtClean="0"/>
          </a:p>
          <a:p>
            <a:endParaRPr lang="fr-FR" dirty="0" smtClean="0"/>
          </a:p>
          <a:p>
            <a:endParaRPr lang="fr-FR" dirty="0" smtClean="0"/>
          </a:p>
          <a:p>
            <a:endParaRPr lang="fr-FR" dirty="0" smtClean="0"/>
          </a:p>
          <a:p>
            <a:endParaRPr lang="fr-FR" dirty="0" smtClean="0"/>
          </a:p>
          <a:p>
            <a:endParaRPr lang="fr-FR" dirty="0" smtClean="0"/>
          </a:p>
          <a:p>
            <a:endParaRPr lang="fr-FR" dirty="0" smtClean="0"/>
          </a:p>
          <a:p>
            <a:endParaRPr lang="fr-FR" dirty="0" smtClean="0"/>
          </a:p>
          <a:p>
            <a:pPr marL="0" indent="0">
              <a:buNone/>
            </a:pPr>
            <a:r>
              <a:rPr lang="fr-FR" sz="5500" dirty="0" smtClean="0"/>
              <a:t>Épreuve E33 : Fidélisation de la Clientèle et/ou Développement de la Relation Clients</a:t>
            </a:r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4486228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39552" y="2996952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fr-FR" dirty="0" smtClean="0"/>
              <a:t>Partie 2 :  Diagnostic des actions de fidélisation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9693861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338347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701254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323528" y="350100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fr-FR" dirty="0"/>
              <a:t>Partie </a:t>
            </a:r>
            <a:r>
              <a:rPr lang="fr-FR" dirty="0" smtClean="0"/>
              <a:t>3 :Proposition de 2 actions de fidélisation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842442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4696285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1557554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Remerciements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Mon tuteur</a:t>
            </a:r>
          </a:p>
          <a:p>
            <a:r>
              <a:rPr lang="fr-FR" dirty="0" smtClean="0"/>
              <a:t>Mes professeurs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43290166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SOMMAIRE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95536" y="1340768"/>
            <a:ext cx="8229600" cy="4525963"/>
          </a:xfrm>
        </p:spPr>
        <p:txBody>
          <a:bodyPr>
            <a:normAutofit fontScale="55000" lnSpcReduction="20000"/>
          </a:bodyPr>
          <a:lstStyle/>
          <a:p>
            <a:pPr marL="0" indent="0">
              <a:buNone/>
            </a:pPr>
            <a:r>
              <a:rPr lang="fr-FR" sz="3800" b="1" dirty="0" smtClean="0"/>
              <a:t>I/ Présentation de l’entreprise  </a:t>
            </a:r>
          </a:p>
          <a:p>
            <a:pPr marL="0" indent="0">
              <a:buNone/>
            </a:pPr>
            <a:r>
              <a:rPr lang="fr-FR" b="1" dirty="0"/>
              <a:t>- Présentation</a:t>
            </a:r>
          </a:p>
          <a:p>
            <a:pPr marL="0" indent="0">
              <a:buNone/>
            </a:pPr>
            <a:r>
              <a:rPr lang="fr-FR" b="1" dirty="0" smtClean="0"/>
              <a:t>- Gamme </a:t>
            </a:r>
            <a:r>
              <a:rPr lang="fr-FR" b="1" dirty="0"/>
              <a:t>de produit</a:t>
            </a:r>
          </a:p>
          <a:p>
            <a:pPr marL="0" indent="0">
              <a:buNone/>
            </a:pPr>
            <a:r>
              <a:rPr lang="fr-FR" b="1" dirty="0"/>
              <a:t>- Profil de la clientèle</a:t>
            </a:r>
          </a:p>
          <a:p>
            <a:pPr marL="0" indent="0">
              <a:buNone/>
            </a:pPr>
            <a:r>
              <a:rPr lang="fr-FR" b="1" dirty="0" smtClean="0"/>
              <a:t>- La </a:t>
            </a:r>
            <a:r>
              <a:rPr lang="fr-FR" b="1" dirty="0"/>
              <a:t>concurrence</a:t>
            </a:r>
          </a:p>
          <a:p>
            <a:pPr marL="0" indent="0">
              <a:buNone/>
            </a:pPr>
            <a:r>
              <a:rPr lang="fr-FR" b="1" dirty="0" smtClean="0"/>
              <a:t>- Zone </a:t>
            </a:r>
            <a:r>
              <a:rPr lang="fr-FR" b="1" dirty="0"/>
              <a:t>d’activité</a:t>
            </a:r>
          </a:p>
          <a:p>
            <a:pPr marL="0" indent="0">
              <a:buNone/>
            </a:pPr>
            <a:r>
              <a:rPr lang="fr-FR" b="1" dirty="0"/>
              <a:t>- Les outils numériques</a:t>
            </a:r>
          </a:p>
          <a:p>
            <a:pPr marL="0" indent="0">
              <a:buNone/>
            </a:pPr>
            <a:endParaRPr lang="fr-FR" sz="3800" b="1" dirty="0" smtClean="0"/>
          </a:p>
          <a:p>
            <a:pPr marL="0" indent="0">
              <a:buNone/>
            </a:pPr>
            <a:r>
              <a:rPr lang="fr-FR" sz="3800" b="1" dirty="0" smtClean="0"/>
              <a:t>II/ Diagnostic des actions  de fidélisation                                                                                                         </a:t>
            </a:r>
          </a:p>
          <a:p>
            <a:pPr marL="0" indent="0">
              <a:buNone/>
            </a:pPr>
            <a:r>
              <a:rPr lang="fr-FR" b="1" dirty="0" smtClean="0"/>
              <a:t>- Diagnostic </a:t>
            </a:r>
          </a:p>
          <a:p>
            <a:pPr marL="0" indent="0">
              <a:buNone/>
            </a:pPr>
            <a:r>
              <a:rPr lang="fr-FR" b="1" dirty="0" smtClean="0"/>
              <a:t>- Forces et faiblesses</a:t>
            </a:r>
          </a:p>
          <a:p>
            <a:pPr marL="0" indent="0">
              <a:buNone/>
            </a:pPr>
            <a:r>
              <a:rPr lang="fr-FR" b="1" dirty="0" smtClean="0"/>
              <a:t>- Opportunités et Menaces</a:t>
            </a:r>
          </a:p>
          <a:p>
            <a:pPr marL="0" indent="0">
              <a:buNone/>
            </a:pPr>
            <a:endParaRPr lang="fr-FR" b="1" dirty="0" smtClean="0"/>
          </a:p>
          <a:p>
            <a:pPr marL="0" indent="0">
              <a:buNone/>
            </a:pPr>
            <a:r>
              <a:rPr lang="fr-FR" sz="3800" b="1" dirty="0" smtClean="0"/>
              <a:t>III/ Proposition de deux actions </a:t>
            </a:r>
            <a:r>
              <a:rPr lang="fr-FR" sz="3800" b="1" dirty="0" err="1" smtClean="0"/>
              <a:t>FDRC</a:t>
            </a:r>
            <a:r>
              <a:rPr lang="fr-FR" sz="3800" b="1" dirty="0" smtClean="0"/>
              <a:t> : </a:t>
            </a:r>
            <a:endParaRPr lang="fr-FR" sz="3800" b="1" dirty="0"/>
          </a:p>
        </p:txBody>
      </p:sp>
    </p:spTree>
    <p:extLst>
      <p:ext uri="{BB962C8B-B14F-4D97-AF65-F5344CB8AC3E}">
        <p14:creationId xmlns:p14="http://schemas.microsoft.com/office/powerpoint/2010/main" val="2353544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67544" y="2924944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fr-FR" dirty="0" smtClean="0"/>
              <a:t>Partie 1 : Ma présentation de l’entreprise</a:t>
            </a:r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33635958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Présentation</a:t>
            </a:r>
            <a:br>
              <a:rPr lang="fr-FR" dirty="0" smtClean="0"/>
            </a:br>
            <a:endParaRPr lang="fr-FR" dirty="0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78910430"/>
              </p:ext>
            </p:extLst>
          </p:nvPr>
        </p:nvGraphicFramePr>
        <p:xfrm>
          <a:off x="323528" y="1124744"/>
          <a:ext cx="8712968" cy="4896543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{5C22544A-7EE6-4342-B048-85BDC9FD1C3A}</a:tableStyleId>
              </a:tblPr>
              <a:tblGrid>
                <a:gridCol w="2348436"/>
                <a:gridCol w="6364532"/>
              </a:tblGrid>
              <a:tr h="543414">
                <a:tc>
                  <a:txBody>
                    <a:bodyPr/>
                    <a:lstStyle/>
                    <a:p>
                      <a:pPr>
                        <a:lnSpc>
                          <a:spcPts val="1600"/>
                        </a:lnSpc>
                        <a:spcAft>
                          <a:spcPts val="0"/>
                        </a:spcAft>
                      </a:pPr>
                      <a:r>
                        <a:rPr lang="fr-FR" sz="1800" spc="5" dirty="0" smtClean="0">
                          <a:solidFill>
                            <a:schemeClr val="accent2"/>
                          </a:solidFill>
                          <a:effectLst/>
                        </a:rPr>
                        <a:t>Raison sociale </a:t>
                      </a:r>
                      <a:endParaRPr lang="fr-FR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1000">
                          <a:effectLst/>
                        </a:rPr>
                        <a:t> </a:t>
                      </a:r>
                      <a:endParaRPr lang="fr-FR" sz="100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491107">
                <a:tc>
                  <a:txBody>
                    <a:bodyPr/>
                    <a:lstStyle/>
                    <a:p>
                      <a:pPr>
                        <a:lnSpc>
                          <a:spcPts val="1400"/>
                        </a:lnSpc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chemeClr val="accent2"/>
                          </a:solidFill>
                          <a:effectLst/>
                        </a:rPr>
                        <a:t>Adresse</a:t>
                      </a:r>
                      <a:endParaRPr lang="fr-FR" sz="120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1000" dirty="0">
                          <a:effectLst/>
                        </a:rPr>
                        <a:t> </a:t>
                      </a:r>
                      <a:endParaRPr lang="fr-FR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491107">
                <a:tc>
                  <a:txBody>
                    <a:bodyPr/>
                    <a:lstStyle/>
                    <a:p>
                      <a:pPr>
                        <a:spcBef>
                          <a:spcPts val="5"/>
                        </a:spcBef>
                        <a:spcAft>
                          <a:spcPts val="0"/>
                        </a:spcAft>
                      </a:pPr>
                      <a:r>
                        <a:rPr lang="fr-FR" sz="1800">
                          <a:solidFill>
                            <a:schemeClr val="accent2"/>
                          </a:solidFill>
                          <a:effectLst/>
                        </a:rPr>
                        <a:t>Téléphone</a:t>
                      </a:r>
                      <a:endParaRPr lang="fr-FR" sz="120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1000" dirty="0">
                          <a:effectLst/>
                        </a:rPr>
                        <a:t> </a:t>
                      </a:r>
                      <a:endParaRPr lang="fr-FR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470767">
                <a:tc>
                  <a:txBody>
                    <a:bodyPr/>
                    <a:lstStyle/>
                    <a:p>
                      <a:pPr>
                        <a:lnSpc>
                          <a:spcPts val="1400"/>
                        </a:lnSpc>
                        <a:spcAft>
                          <a:spcPts val="0"/>
                        </a:spcAft>
                      </a:pPr>
                      <a:r>
                        <a:rPr lang="fr-FR" sz="1800" dirty="0">
                          <a:solidFill>
                            <a:schemeClr val="accent2"/>
                          </a:solidFill>
                          <a:effectLst/>
                        </a:rPr>
                        <a:t>Site internet</a:t>
                      </a:r>
                      <a:endParaRPr lang="fr-FR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1000" dirty="0">
                          <a:effectLst/>
                        </a:rPr>
                        <a:t> </a:t>
                      </a:r>
                      <a:endParaRPr lang="fr-FR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491107">
                <a:tc>
                  <a:txBody>
                    <a:bodyPr/>
                    <a:lstStyle/>
                    <a:p>
                      <a:pPr>
                        <a:spcBef>
                          <a:spcPts val="5"/>
                        </a:spcBef>
                        <a:spcAft>
                          <a:spcPts val="0"/>
                        </a:spcAft>
                      </a:pPr>
                      <a:r>
                        <a:rPr lang="fr-FR" sz="1800" dirty="0">
                          <a:solidFill>
                            <a:schemeClr val="accent2"/>
                          </a:solidFill>
                          <a:effectLst/>
                        </a:rPr>
                        <a:t>Effectif</a:t>
                      </a:r>
                      <a:endParaRPr lang="fr-FR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1000" dirty="0">
                          <a:effectLst/>
                        </a:rPr>
                        <a:t> </a:t>
                      </a:r>
                      <a:endParaRPr lang="fr-FR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463501">
                <a:tc>
                  <a:txBody>
                    <a:bodyPr/>
                    <a:lstStyle/>
                    <a:p>
                      <a:pPr>
                        <a:lnSpc>
                          <a:spcPts val="1400"/>
                        </a:lnSpc>
                        <a:spcAft>
                          <a:spcPts val="0"/>
                        </a:spcAft>
                      </a:pPr>
                      <a:r>
                        <a:rPr lang="fr-FR" sz="1800" dirty="0">
                          <a:solidFill>
                            <a:schemeClr val="accent2"/>
                          </a:solidFill>
                          <a:effectLst/>
                        </a:rPr>
                        <a:t>Responsable</a:t>
                      </a:r>
                      <a:endParaRPr lang="fr-FR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1000" dirty="0">
                          <a:effectLst/>
                        </a:rPr>
                        <a:t> </a:t>
                      </a:r>
                      <a:endParaRPr lang="fr-FR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499825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5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sz="18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C0504D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Forme juridique</a:t>
                      </a:r>
                      <a:endParaRPr kumimoji="0" lang="fr-FR" sz="1200" b="1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srgbClr val="C0504D"/>
                        </a:solidFill>
                        <a:effectLst/>
                        <a:uLnTx/>
                        <a:uFillTx/>
                        <a:latin typeface="Times New Roman"/>
                        <a:ea typeface="Times New Roman"/>
                        <a:cs typeface="+mn-cs"/>
                      </a:endParaRPr>
                    </a:p>
                    <a:p>
                      <a:pPr>
                        <a:spcBef>
                          <a:spcPts val="30"/>
                        </a:spcBef>
                        <a:spcAft>
                          <a:spcPts val="0"/>
                        </a:spcAft>
                      </a:pPr>
                      <a:endParaRPr lang="fr-FR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1000" dirty="0">
                          <a:effectLst/>
                        </a:rPr>
                        <a:t> </a:t>
                      </a:r>
                      <a:endParaRPr lang="fr-FR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463501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5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fr-FR" sz="18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C0504D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Secteur d’activité </a:t>
                      </a:r>
                      <a:endParaRPr kumimoji="0" lang="fr-FR" sz="1200" b="1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C0504D"/>
                        </a:solidFill>
                        <a:effectLst/>
                        <a:uLnTx/>
                        <a:uFillTx/>
                        <a:latin typeface="Times New Roman"/>
                        <a:ea typeface="Times New Roman"/>
                        <a:cs typeface="+mn-cs"/>
                      </a:endParaRPr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1000" dirty="0">
                          <a:effectLst/>
                        </a:rPr>
                        <a:t> </a:t>
                      </a:r>
                      <a:endParaRPr lang="fr-FR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491107">
                <a:tc>
                  <a:txBody>
                    <a:bodyPr/>
                    <a:lstStyle/>
                    <a:p>
                      <a:pPr>
                        <a:spcBef>
                          <a:spcPts val="5"/>
                        </a:spcBef>
                        <a:spcAft>
                          <a:spcPts val="0"/>
                        </a:spcAft>
                      </a:pPr>
                      <a:r>
                        <a:rPr lang="fr-FR" sz="1800" dirty="0" smtClean="0">
                          <a:solidFill>
                            <a:schemeClr val="accent2"/>
                          </a:solidFill>
                          <a:effectLst/>
                          <a:latin typeface="Times New Roman"/>
                          <a:ea typeface="Times New Roman"/>
                        </a:rPr>
                        <a:t>Activité principale</a:t>
                      </a:r>
                      <a:endParaRPr lang="fr-FR" sz="18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1000" dirty="0">
                          <a:effectLst/>
                        </a:rPr>
                        <a:t> </a:t>
                      </a:r>
                      <a:endParaRPr lang="fr-FR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  <a:tr h="491107">
                <a:tc>
                  <a:txBody>
                    <a:bodyPr/>
                    <a:lstStyle/>
                    <a:p>
                      <a:pPr>
                        <a:spcBef>
                          <a:spcPts val="5"/>
                        </a:spcBef>
                        <a:spcAft>
                          <a:spcPts val="0"/>
                        </a:spcAft>
                      </a:pPr>
                      <a:r>
                        <a:rPr lang="fr-FR" sz="1800" dirty="0" smtClean="0">
                          <a:solidFill>
                            <a:schemeClr val="accent2"/>
                          </a:solidFill>
                          <a:effectLst/>
                          <a:latin typeface="Times New Roman"/>
                          <a:ea typeface="Times New Roman"/>
                        </a:rPr>
                        <a:t>Activités secondaires</a:t>
                      </a:r>
                    </a:p>
                    <a:p>
                      <a:pPr>
                        <a:spcBef>
                          <a:spcPts val="5"/>
                        </a:spcBef>
                        <a:spcAft>
                          <a:spcPts val="0"/>
                        </a:spcAft>
                      </a:pPr>
                      <a:endParaRPr lang="fr-FR" sz="1200" dirty="0">
                        <a:solidFill>
                          <a:schemeClr val="accent2"/>
                        </a:solidFill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fr-FR" sz="1000" dirty="0">
                          <a:effectLst/>
                        </a:rPr>
                        <a:t> </a:t>
                      </a:r>
                      <a:endParaRPr lang="fr-FR" sz="10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6" name="ZoneTexte 5"/>
          <p:cNvSpPr txBox="1"/>
          <p:nvPr/>
        </p:nvSpPr>
        <p:spPr>
          <a:xfrm>
            <a:off x="6012160" y="980728"/>
            <a:ext cx="266429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>
                <a:solidFill>
                  <a:schemeClr val="accent2"/>
                </a:solidFill>
              </a:rPr>
              <a:t>Insérez le logo de votre entreprise dans ce cadre</a:t>
            </a:r>
            <a:endParaRPr lang="fr-FR" dirty="0">
              <a:solidFill>
                <a:schemeClr val="accent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7237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Gamme de produit/service</a:t>
            </a:r>
            <a:br>
              <a:rPr lang="fr-FR" dirty="0" smtClean="0"/>
            </a:b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262525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Profil de la clientèle</a:t>
            </a:r>
            <a:br>
              <a:rPr lang="fr-FR" dirty="0" smtClean="0"/>
            </a:b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4772052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La concurrence</a:t>
            </a:r>
            <a:br>
              <a:rPr lang="fr-FR" dirty="0" smtClean="0"/>
            </a:b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171190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Zone d’activité</a:t>
            </a:r>
            <a:br>
              <a:rPr lang="fr-FR" dirty="0" smtClean="0"/>
            </a:b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379322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dirty="0" smtClean="0"/>
              <a:t>Les outils numériques</a:t>
            </a:r>
            <a:br>
              <a:rPr lang="fr-FR" dirty="0" smtClean="0"/>
            </a:br>
            <a:endParaRPr lang="fr-FR" dirty="0"/>
          </a:p>
        </p:txBody>
      </p:sp>
      <p:sp>
        <p:nvSpPr>
          <p:cNvPr id="5" name="Espace réservé du contenu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045045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31</TotalTime>
  <Words>149</Words>
  <Application>Microsoft Office PowerPoint</Application>
  <PresentationFormat>Affichage à l'écran (4:3)</PresentationFormat>
  <Paragraphs>73</Paragraphs>
  <Slides>16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16</vt:i4>
      </vt:variant>
    </vt:vector>
  </HeadingPairs>
  <TitlesOfParts>
    <vt:vector size="17" baseType="lpstr">
      <vt:lpstr>Thème Office</vt:lpstr>
      <vt:lpstr>Baccalauréat professionnel Métiers du Commerce et de la Vente OPTION B : ………………………………. </vt:lpstr>
      <vt:lpstr>SOMMAIRE</vt:lpstr>
      <vt:lpstr>Partie 1 : Ma présentation de l’entreprise</vt:lpstr>
      <vt:lpstr>Présentation </vt:lpstr>
      <vt:lpstr>Gamme de produit/service </vt:lpstr>
      <vt:lpstr>Profil de la clientèle </vt:lpstr>
      <vt:lpstr>La concurrence </vt:lpstr>
      <vt:lpstr>Zone d’activité </vt:lpstr>
      <vt:lpstr>Les outils numériques </vt:lpstr>
      <vt:lpstr>Partie 2 :  Diagnostic des actions de fidélisation</vt:lpstr>
      <vt:lpstr>Présentation PowerPoint</vt:lpstr>
      <vt:lpstr>Présentation PowerPoint</vt:lpstr>
      <vt:lpstr>Partie 3 :Proposition de 2 actions de fidélisation</vt:lpstr>
      <vt:lpstr>Présentation PowerPoint</vt:lpstr>
      <vt:lpstr>Présentation PowerPoint</vt:lpstr>
      <vt:lpstr>Remerciements</vt:lpstr>
    </vt:vector>
  </TitlesOfParts>
  <Company>MAJ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Baccalauréat professionnel Métiers du Commerce et de la Vente OPTION B : ……………………………….</dc:title>
  <dc:creator>MAJ</dc:creator>
  <cp:lastModifiedBy>MAJ</cp:lastModifiedBy>
  <cp:revision>4</cp:revision>
  <dcterms:created xsi:type="dcterms:W3CDTF">2025-11-22T13:55:39Z</dcterms:created>
  <dcterms:modified xsi:type="dcterms:W3CDTF">2025-11-22T14:36:36Z</dcterms:modified>
</cp:coreProperties>
</file>